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257" r:id="rId3"/>
    <p:sldId id="258" r:id="rId4"/>
    <p:sldId id="259" r:id="rId5"/>
    <p:sldId id="260" r:id="rId6"/>
    <p:sldId id="267" r:id="rId7"/>
    <p:sldId id="262" r:id="rId8"/>
    <p:sldId id="268" r:id="rId9"/>
    <p:sldId id="263" r:id="rId10"/>
    <p:sldId id="269" r:id="rId11"/>
    <p:sldId id="274" r:id="rId12"/>
    <p:sldId id="273" r:id="rId13"/>
    <p:sldId id="275" r:id="rId14"/>
    <p:sldId id="276" r:id="rId15"/>
    <p:sldId id="264" r:id="rId16"/>
    <p:sldId id="265" r:id="rId17"/>
  </p:sldIdLst>
  <p:sldSz cx="14630400" cy="8229600"/>
  <p:notesSz cx="8229600" cy="14630400"/>
  <p:embeddedFontLst>
    <p:embeddedFont>
      <p:font typeface="Poppins Light" panose="00000400000000000000" pitchFamily="2" charset="0"/>
      <p:regular r:id="rId19"/>
      <p:italic r:id="rId20"/>
    </p:embeddedFont>
    <p:embeddedFont>
      <p:font typeface="Roboto Light" panose="02000000000000000000" pitchFamily="2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1591C-E643-40B4-9E1C-6C2D839922A9}">
          <p14:sldIdLst>
            <p14:sldId id="266"/>
            <p14:sldId id="257"/>
            <p14:sldId id="258"/>
            <p14:sldId id="259"/>
            <p14:sldId id="260"/>
            <p14:sldId id="267"/>
            <p14:sldId id="262"/>
            <p14:sldId id="268"/>
            <p14:sldId id="263"/>
            <p14:sldId id="269"/>
            <p14:sldId id="274"/>
            <p14:sldId id="273"/>
            <p14:sldId id="275"/>
            <p14:sldId id="276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535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markets.com/blog/general-market-analysis-20-11-2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markets.com/blog/general-market-analysis-20-11-2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markets.com/blog/general-market-analysis-20-11-2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26677175-AI-Project-Management-Dashboard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26677175-AI-Project-Management-Dashboard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081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Quick Bite Crisis Recovery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4862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QuickBite Express, a Bengaluru-based food delivery startup founded in 2020, faced a major operational crisis in June 2025. This comprehensive analysis uses Python EDA and Power BI visualization to understand the crisis impact on orders, customers, restaurants, and delivery partners—and chart a path to recovery.</a:t>
            </a:r>
            <a:endParaRPr lang="en-US" sz="1550" dirty="0"/>
          </a:p>
        </p:txBody>
      </p:sp>
      <p:pic>
        <p:nvPicPr>
          <p:cNvPr id="6" name="Picture 5" descr="A logo with text on it&#10;&#10;AI-generated content may be incorrect.">
            <a:extLst>
              <a:ext uri="{FF2B5EF4-FFF2-40B4-BE49-F238E27FC236}">
                <a16:creationId xmlns:a16="http://schemas.microsoft.com/office/drawing/2014/main" id="{83A34EC7-1D8D-6616-5B79-2827DCB08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851" y="5816441"/>
            <a:ext cx="2114550" cy="2114550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B891A4B-612F-41E4-8929-CB91E72564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0"/>
    </mc:Choice>
    <mc:Fallback>
      <p:transition spd="slow" advTm="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945897-906B-A814-8126-897227F07484}"/>
              </a:ext>
            </a:extLst>
          </p:cNvPr>
          <p:cNvSpPr txBox="1"/>
          <p:nvPr/>
        </p:nvSpPr>
        <p:spPr>
          <a:xfrm>
            <a:off x="533399" y="719852"/>
            <a:ext cx="10820400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1) Crisis Impact on Orders (June–Sept 2025)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• Orders dropped by ~19.7% vs Jan–May 2025 (≈ 5,000 fewer orders).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 Indicates a significant fall in customer demand during the crisis period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2) </a:t>
            </a:r>
            <a:r>
              <a:rPr lang="en-US" sz="2800" dirty="0">
                <a:solidFill>
                  <a:schemeClr val="bg1"/>
                </a:solidFill>
              </a:rPr>
              <a:t>City-Level Impact</a:t>
            </a:r>
          </a:p>
          <a:p>
            <a:r>
              <a:rPr lang="en-US" dirty="0">
                <a:solidFill>
                  <a:schemeClr val="bg1"/>
                </a:solidFill>
              </a:rPr>
              <a:t>• Highest decline: UNKNOWN (poorly tagged customer data).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• Major metros Delhi, Pune, Hyderabad, Mumbai declined 20–24%.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• Crisis impact was broad across Tier-1 &amp; Tier-2 cities, affecting key revenue drivers.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3) Restaurant-Level Insight</a:t>
            </a:r>
          </a:p>
          <a:p>
            <a:r>
              <a:rPr lang="en-US" sz="2800" dirty="0">
                <a:solidFill>
                  <a:schemeClr val="bg1"/>
                </a:solidFill>
              </a:rPr>
              <a:t>• </a:t>
            </a:r>
            <a:r>
              <a:rPr lang="en-US" dirty="0">
                <a:solidFill>
                  <a:schemeClr val="bg1"/>
                </a:solidFill>
              </a:rPr>
              <a:t>Order volume is highly fragmented across restaurants.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• No restaurant met the threshold to be considered high-volume pre-crisis.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• Decline analysis for top restaurants could not be performed due to low volumes.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• Shows demand is spread thin across many small/low-volume restaurants.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4) Cancellation Rate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Increased slightly from 7.40% → 7.55%, showing mild operational stress.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City-wise breakdown (once added) will identify regions with the highest reliability issues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2800" dirty="0"/>
          </a:p>
          <a:p>
            <a:endParaRPr lang="en-US" sz="2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en-IN" dirty="0"/>
          </a:p>
        </p:txBody>
      </p:sp>
      <p:pic>
        <p:nvPicPr>
          <p:cNvPr id="11" name="Picture 10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29883A04-F285-0547-42A5-21DF2306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02330" y="361950"/>
            <a:ext cx="498042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2BDF91D-6AA8-8736-5E5E-F9B919916AB1}"/>
              </a:ext>
            </a:extLst>
          </p:cNvPr>
          <p:cNvSpPr txBox="1"/>
          <p:nvPr/>
        </p:nvSpPr>
        <p:spPr>
          <a:xfrm>
            <a:off x="247650" y="549890"/>
            <a:ext cx="12934950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5)</a:t>
            </a:r>
            <a:r>
              <a:rPr lang="en-US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Delivery SLA Compliance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Mean delivery time rose 5.71 → 5.79 mins, showing minor delays.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Median time stayed constant at 4 mins, meaning only a small subset of orders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experienced delays.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Post-crisis SLA improved significantly, indicating recovery and operational 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stabilization.</a:t>
            </a: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6) Rating Drop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Sharpest decline in Sept 2025 (–0.03), followed by Apr (–0.025) and 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Jun (–0.006).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Declines align with operational disruptions → customer dissatisfaction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increased as delays grew.</a:t>
            </a: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7) Customer Sentiment (Keyword Analysis)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Most frequent negative keyword: “late” (1,723 times) → strong delivery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-delay frustration.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Additional themes: “cold,” “stale,” “bad” → food freshness issues.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Indicates delay + quality deterioration were top drivers of negative experience.</a:t>
            </a:r>
          </a:p>
          <a:p>
            <a:endParaRPr lang="en-IN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en-IN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IN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8)</a:t>
            </a:r>
            <a:r>
              <a:rPr lang="en-US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Revenue Impact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Crisis led to an estimated ₹3.54M revenue loss (–19.78% vs pre-crisis).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Revenue decline mirrors order decline → lower customer demand was the main driver.</a:t>
            </a:r>
          </a:p>
          <a:p>
            <a:endParaRPr lang="en-IN" dirty="0"/>
          </a:p>
        </p:txBody>
      </p:sp>
      <p:pic>
        <p:nvPicPr>
          <p:cNvPr id="11" name="Picture 10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0271058E-2E1D-D26B-4905-72746D59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02330" y="347960"/>
            <a:ext cx="498042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4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9083CF-06A9-8836-4E52-00BBB42A7C28}"/>
              </a:ext>
            </a:extLst>
          </p:cNvPr>
          <p:cNvSpPr txBox="1"/>
          <p:nvPr/>
        </p:nvSpPr>
        <p:spPr>
          <a:xfrm>
            <a:off x="438150" y="709970"/>
            <a:ext cx="122110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9)</a:t>
            </a:r>
            <a:r>
              <a:rPr lang="en-US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Customer Loyalty &amp; Churn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Loyal Customers (5+ orders pre-crisis)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0% loyalty loss → all high-frequency customers continued ordering 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during crisis.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Even customers with high satisfaction (&gt;4.5 rating) did not churn.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Crisis did not disrupt the platform’s core loyal segment.</a:t>
            </a:r>
          </a:p>
          <a:p>
            <a:endParaRPr lang="en-IN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en-IN" sz="2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IN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10)</a:t>
            </a:r>
            <a:r>
              <a:rPr lang="en-US" sz="28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High-Value Customers (Top 5%)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100% churned during crisis → none placed orders.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Most belonged to major metro cities and preferred high-demand 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cuisines (North Indian, Biryani).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They faced longer delivery delays, suggesting reliability breakdown,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not dissatisfaction, caused churn.</a:t>
            </a:r>
            <a:b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• Highlights that service reliability is critical for retaining premium customer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segment.</a:t>
            </a:r>
          </a:p>
          <a:p>
            <a:endParaRPr lang="en-IN" dirty="0"/>
          </a:p>
        </p:txBody>
      </p:sp>
      <p:pic>
        <p:nvPicPr>
          <p:cNvPr id="10" name="Picture 9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60027D41-7F1A-3143-7662-E98AE5884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02330" y="361950"/>
            <a:ext cx="498042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3FD41-BCDF-1A90-DA42-D5EF6612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on a shelf&#10;&#10;AI-generated content may be incorrect.">
            <a:extLst>
              <a:ext uri="{FF2B5EF4-FFF2-40B4-BE49-F238E27FC236}">
                <a16:creationId xmlns:a16="http://schemas.microsoft.com/office/drawing/2014/main" id="{660DD47B-D336-47A2-2199-542FB5EDD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19900" y="0"/>
            <a:ext cx="7810500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42C6D-7635-7938-10F2-94DF7114B875}"/>
              </a:ext>
            </a:extLst>
          </p:cNvPr>
          <p:cNvSpPr txBox="1"/>
          <p:nvPr/>
        </p:nvSpPr>
        <p:spPr>
          <a:xfrm>
            <a:off x="266700" y="159871"/>
            <a:ext cx="10325100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Dashboard Insights </a:t>
            </a:r>
          </a:p>
          <a:p>
            <a:r>
              <a:rPr lang="en-US" sz="28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Overall Business Impact</a:t>
            </a:r>
          </a:p>
          <a:p>
            <a:r>
              <a:rPr lang="en-US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QuickBite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suffered a </a:t>
            </a:r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sharp decline in orders, revenue, ratings, and SLA performance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during the crisis.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The biggest drop occurred in the </a:t>
            </a:r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crisis phase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with slow recovery in the post-crisis period.</a:t>
            </a: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Delivery Performance Breakdown</a:t>
            </a:r>
          </a:p>
          <a:p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Avg delivery time spiked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and </a:t>
            </a:r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SLA compliance dropped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directly causing 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customer dissatisfaction.</a:t>
            </a:r>
          </a:p>
          <a:p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Peak delays aligned with peak cancellations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showing delivery issues were the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root cause.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Longer-distance orders and certain hours of the day saw the worst delays.</a:t>
            </a:r>
          </a:p>
          <a:p>
            <a:endParaRPr lang="en-US" sz="2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Customer Sentiment &amp; Loyalty</a:t>
            </a:r>
          </a:p>
          <a:p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Ratings dropped significantly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during the outage period, especially 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Negative reviews mentioning </a:t>
            </a:r>
            <a:r>
              <a:rPr lang="en-U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late delivery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and </a:t>
            </a:r>
            <a:r>
              <a:rPr lang="en-U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cold food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Loyal customers (≥5 pre-crisis orders)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were heavily impacted —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many became 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inactive or churned.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High-rating loyal customers also reduced their purchases.</a:t>
            </a: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7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82EDD-700B-4402-7182-46D8000CB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on a shelf&#10;&#10;AI-generated content may be incorrect.">
            <a:extLst>
              <a:ext uri="{FF2B5EF4-FFF2-40B4-BE49-F238E27FC236}">
                <a16:creationId xmlns:a16="http://schemas.microsoft.com/office/drawing/2014/main" id="{EAF6EA92-D270-8BDD-B607-C1D33CC01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19900" y="0"/>
            <a:ext cx="7810500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1F422-E784-3857-9621-3119890B32B0}"/>
              </a:ext>
            </a:extLst>
          </p:cNvPr>
          <p:cNvSpPr txBox="1"/>
          <p:nvPr/>
        </p:nvSpPr>
        <p:spPr>
          <a:xfrm>
            <a:off x="0" y="266700"/>
            <a:ext cx="103251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Orders &amp; Revenue Impact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Both </a:t>
            </a:r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orders and revenue fell sharply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with high-value orders decreasing the most.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Customers shifted to </a:t>
            </a:r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low-value "survival orders"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reducing average revenue per order.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Cancellation rates increased, further pulling revenue down.</a:t>
            </a: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Restaurant Insights</a:t>
            </a:r>
          </a:p>
          <a:p>
            <a:r>
              <a:rPr lang="en-US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Cloud kitchens and small brands</a:t>
            </a:r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were the most affected in terms of order decline.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Top restaurants experienced noticeable revenue losses.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City-level performance varied — a few cities showed steep declines and require 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priority recovery.</a:t>
            </a: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 Crisis Drivers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Delivery delays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Low SLA %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Increase in cancellations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Negative customer experience</a:t>
            </a:r>
          </a:p>
          <a:p>
            <a:r>
              <a:rPr lang="en-U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Loyal customer dissatisfaction</a:t>
            </a: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819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602933"/>
            <a:ext cx="5028486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Recovery Strategy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3898" y="1533049"/>
            <a:ext cx="201097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3898" y="1851898"/>
            <a:ext cx="77362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703898" y="1998107"/>
            <a:ext cx="270569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Operational Reliability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3898" y="2433042"/>
            <a:ext cx="77362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Strengthen delivery partner performance, optimize routes, improve peak-hour fleet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3898" y="3106698"/>
            <a:ext cx="201097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3898" y="3425547"/>
            <a:ext cx="77362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703898" y="3571756"/>
            <a:ext cx="295251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Trust Building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03898" y="4006691"/>
            <a:ext cx="77362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Food-safety audits, hygiene badges, transparent communication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3898" y="4680347"/>
            <a:ext cx="201097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898" y="4999196"/>
            <a:ext cx="77362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703898" y="5145405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Targeted Winback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03898" y="5580340"/>
            <a:ext cx="77362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Personalized cashbacks for high-value customers, loyalty rewards, subscription offers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3898" y="6253996"/>
            <a:ext cx="201097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3898" y="6572845"/>
            <a:ext cx="77362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703898" y="6719054"/>
            <a:ext cx="296941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Restaurant Partnerships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3898" y="7153989"/>
            <a:ext cx="77362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 commission during recovery, prioritize faster-prep kitchens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Path Forward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54925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254925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512219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30-40% Recovery Potential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356967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High-frequency customers with 5+ pre-crisis orders show strong return probability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254925"/>
            <a:ext cx="3664863" cy="2448044"/>
          </a:xfrm>
          <a:prstGeom prst="roundRect">
            <a:avLst>
              <a:gd name="adj" fmla="val 5976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254925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51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Trust Gap Identified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002637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Competitor interest remained stable while QuickBite stagnated during crisis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929783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9297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187077"/>
            <a:ext cx="3054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Focus on Consistency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677495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Restore service reliability to reduce churn and bring CAC under control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Crisis Impact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Order Decline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Sharp drop in monthly orders during crisis period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Delivery Delays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SLA performance dropped significantly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349472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Dissatisfaction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Ratings fell from 4.5 to 2.6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Restaurant Churn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Partners dropped out during crisis</a:t>
            </a:r>
            <a:endParaRPr lang="en-US" sz="1750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C4020D4E-EC38-9C37-E191-3181934B8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290" t="-203290" r="-203290" b="-20329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5"/>
    </mc:Choice>
    <mc:Fallback>
      <p:transition spd="slow" advTm="20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9052"/>
            <a:ext cx="6730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Analysis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Python EDA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9595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 datasets merged and cleaned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381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318K rows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803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Feature engineering for crisis phases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854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Trend analysis and visualizations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Power BI Dashboard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79595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KPIs across 5 pages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2381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Phase-based comparisons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6803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Multi-dimensional insights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1225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Recovery strategy tracking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7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850" y="3071455"/>
            <a:ext cx="503527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Collapse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4850" y="5566172"/>
            <a:ext cx="13220700" cy="22860"/>
          </a:xfrm>
          <a:prstGeom prst="roundRect">
            <a:avLst>
              <a:gd name="adj" fmla="val 370050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3935611" y="4962049"/>
            <a:ext cx="22860" cy="604123"/>
          </a:xfrm>
          <a:prstGeom prst="roundRect">
            <a:avLst>
              <a:gd name="adj" fmla="val 370050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3720465" y="5339596"/>
            <a:ext cx="453152" cy="453152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796010" y="5377398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88312" y="4002881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Jan-Aug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6185" y="4438293"/>
            <a:ext cx="60818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Stable revenue performance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651" y="5566172"/>
            <a:ext cx="22860" cy="604123"/>
          </a:xfrm>
          <a:prstGeom prst="roundRect">
            <a:avLst>
              <a:gd name="adj" fmla="val 370050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7088505" y="5339596"/>
            <a:ext cx="453152" cy="453152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4050" y="5377398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56352" y="6371749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September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74225" y="6807160"/>
            <a:ext cx="60818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Sharp drop during crisis peak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671810" y="4962049"/>
            <a:ext cx="22860" cy="604123"/>
          </a:xfrm>
          <a:prstGeom prst="roundRect">
            <a:avLst>
              <a:gd name="adj" fmla="val 370050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6664" y="5339596"/>
            <a:ext cx="453152" cy="453152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32209" y="5377398"/>
            <a:ext cx="30206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424511" y="4002881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Oct-Dec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42384" y="4438293"/>
            <a:ext cx="60818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 recovery begins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04850" y="7356038"/>
            <a:ext cx="1322070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Crisis clearly impacted revenue, especially in September due to cancellations and delivery issues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7401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Market Dominance by City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40K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Bengaluru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Leading market with highest order volume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989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23K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Mumbai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51176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Second-tier market performance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498955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20K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Delhi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51176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 metro presence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691" y="508873"/>
            <a:ext cx="5949434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Behavior &amp; Preferences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018473" y="2173248"/>
            <a:ext cx="176105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75%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34" y="1278374"/>
            <a:ext cx="2147768" cy="21477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4304" y="3604974"/>
            <a:ext cx="1789748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Organic Acquisition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72691" y="3914418"/>
            <a:ext cx="665297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 brand pull and retention with ~75,000 orders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9850517" y="2173248"/>
            <a:ext cx="176105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22%</a:t>
            </a:r>
            <a:endParaRPr lang="en-US" sz="2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278" y="1278374"/>
            <a:ext cx="2147768" cy="21477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36229" y="3604974"/>
            <a:ext cx="1789748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Paid Campaigns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404616" y="3914418"/>
            <a:ext cx="6653093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Contributing around 33,000 orders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3018473" y="5360432"/>
            <a:ext cx="176105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14%</a:t>
            </a:r>
            <a:endParaRPr lang="en-US" sz="28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234" y="4465558"/>
            <a:ext cx="2147768" cy="21477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004304" y="6792158"/>
            <a:ext cx="1789748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Referrals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572691" y="7101602"/>
            <a:ext cx="665297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Adding about 21,000 orders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9850517" y="5360432"/>
            <a:ext cx="176105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10%</a:t>
            </a:r>
            <a:endParaRPr lang="en-US" sz="28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278" y="4465558"/>
            <a:ext cx="2147768" cy="21477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36229" y="6792158"/>
            <a:ext cx="1789748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Social Channels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404616" y="7101602"/>
            <a:ext cx="6653093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Lowest engagement at 15,000 orders—improvement opportunity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572691" y="7491651"/>
            <a:ext cx="1348501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Cuisine Preferences:</a:t>
            </a:r>
            <a:r>
              <a:rPr lang="en-US" sz="11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North Indian dominated with ~29,000 orders, followed by Biryani, South Indian, and Chinese. Healthy food options were least ordered, suggesting a menu optimization opportunity.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Delivery Performance Crisis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Increased Delays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6950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delivery time rose significantly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539972"/>
            <a:ext cx="2916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Higher Cancellations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0303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Long-distance and peak-hour orders affected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SLA Breakdown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3912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Service level agreements not met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059" y="323136"/>
            <a:ext cx="4366022" cy="367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Sentiment Collapse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62558" y="2322318"/>
            <a:ext cx="3209843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Rating Trajectory 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70059" y="3062641"/>
            <a:ext cx="6002893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ratings plummeted from ~4.5 to ~2.6 during the outage period. Negative ratings spiked sharply during the July crisis window.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70059" y="4114801"/>
            <a:ext cx="6002893" cy="80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Most concerning: </a:t>
            </a:r>
            <a:r>
              <a:rPr lang="en-US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loyal customers' average ratings also fell</a:t>
            </a: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indicating deep frustration among the platform's most valuable users.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62558" y="5571873"/>
            <a:ext cx="6002893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customer funnel showed large churn among previously active and loyal users, representing significant long-term risk.</a:t>
            </a:r>
            <a:endParaRPr lang="en-US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274" y="998815"/>
            <a:ext cx="7400568" cy="740056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767274" y="8590240"/>
            <a:ext cx="7029569" cy="146804"/>
          </a:xfrm>
          <a:prstGeom prst="roundRect">
            <a:avLst>
              <a:gd name="adj" fmla="val 336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767274" y="8590240"/>
            <a:ext cx="2108835" cy="146804"/>
          </a:xfrm>
          <a:prstGeom prst="roundRect">
            <a:avLst>
              <a:gd name="adj" fmla="val 33624"/>
            </a:avLst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13884950" y="8590240"/>
            <a:ext cx="282893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30%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767274" y="8883848"/>
            <a:ext cx="2154079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High-Value Customer Decline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6767274" y="9361170"/>
            <a:ext cx="7025402" cy="146804"/>
          </a:xfrm>
          <a:prstGeom prst="roundRect">
            <a:avLst>
              <a:gd name="adj" fmla="val 336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767274" y="9361170"/>
            <a:ext cx="2810113" cy="146804"/>
          </a:xfrm>
          <a:prstGeom prst="roundRect">
            <a:avLst>
              <a:gd name="adj" fmla="val 33624"/>
            </a:avLst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13880783" y="9361170"/>
            <a:ext cx="287060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40%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6767274" y="9654778"/>
            <a:ext cx="1921669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Loyal Customer Churn Risk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427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Restaurant Partner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Highest Churn Risk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 kitchens: operational instability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Small single-location outlets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3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Lower prep-time reliability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23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Most Stable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80476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Multi-city dine-in chains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4696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Established restaurant brands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8916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Stronger operational resilience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1235</Words>
  <Application>Microsoft Office PowerPoint</Application>
  <PresentationFormat>Custom</PresentationFormat>
  <Paragraphs>188</Paragraphs>
  <Slides>16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Roboto Light</vt:lpstr>
      <vt:lpstr>Poppins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nandana</dc:creator>
  <cp:lastModifiedBy>Nandana V Shamjith</cp:lastModifiedBy>
  <cp:revision>3</cp:revision>
  <dcterms:created xsi:type="dcterms:W3CDTF">2025-11-23T09:13:24Z</dcterms:created>
  <dcterms:modified xsi:type="dcterms:W3CDTF">2025-11-23T18:35:48Z</dcterms:modified>
</cp:coreProperties>
</file>